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29" r:id="rId13"/>
    <p:sldId id="330" r:id="rId14"/>
    <p:sldId id="317" r:id="rId15"/>
    <p:sldId id="338" r:id="rId16"/>
    <p:sldId id="301" r:id="rId17"/>
    <p:sldId id="303" r:id="rId18"/>
    <p:sldId id="319" r:id="rId19"/>
    <p:sldId id="326" r:id="rId20"/>
    <p:sldId id="265" r:id="rId21"/>
    <p:sldId id="259" r:id="rId22"/>
    <p:sldId id="264" r:id="rId23"/>
    <p:sldId id="335" r:id="rId24"/>
    <p:sldId id="296" r:id="rId25"/>
    <p:sldId id="337" r:id="rId26"/>
    <p:sldId id="320" r:id="rId27"/>
    <p:sldId id="321" r:id="rId28"/>
    <p:sldId id="293" r:id="rId29"/>
    <p:sldId id="299" r:id="rId30"/>
    <p:sldId id="304" r:id="rId31"/>
    <p:sldId id="305" r:id="rId32"/>
    <p:sldId id="312" r:id="rId33"/>
    <p:sldId id="313" r:id="rId34"/>
    <p:sldId id="314" r:id="rId35"/>
    <p:sldId id="315" r:id="rId36"/>
    <p:sldId id="291" r:id="rId37"/>
    <p:sldId id="339" r:id="rId38"/>
    <p:sldId id="340" r:id="rId39"/>
    <p:sldId id="302" r:id="rId40"/>
    <p:sldId id="341" r:id="rId41"/>
    <p:sldId id="306" r:id="rId42"/>
    <p:sldId id="311" r:id="rId43"/>
    <p:sldId id="327" r:id="rId44"/>
    <p:sldId id="276" r:id="rId45"/>
    <p:sldId id="271" r:id="rId46"/>
    <p:sldId id="286" r:id="rId47"/>
    <p:sldId id="322" r:id="rId48"/>
    <p:sldId id="290" r:id="rId49"/>
    <p:sldId id="289" r:id="rId50"/>
    <p:sldId id="278" r:id="rId51"/>
    <p:sldId id="263" r:id="rId52"/>
    <p:sldId id="283" r:id="rId53"/>
    <p:sldId id="280" r:id="rId54"/>
    <p:sldId id="316" r:id="rId55"/>
    <p:sldId id="282" r:id="rId56"/>
    <p:sldId id="288" r:id="rId57"/>
    <p:sldId id="323" r:id="rId58"/>
    <p:sldId id="297" r:id="rId59"/>
    <p:sldId id="295" r:id="rId60"/>
    <p:sldId id="287" r:id="rId61"/>
    <p:sldId id="284" r:id="rId62"/>
    <p:sldId id="285" r:id="rId63"/>
    <p:sldId id="324" r:id="rId64"/>
    <p:sldId id="277" r:id="rId65"/>
    <p:sldId id="294" r:id="rId66"/>
    <p:sldId id="260" r:id="rId67"/>
    <p:sldId id="275" r:id="rId68"/>
    <p:sldId id="336" r:id="rId6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2F5"/>
    <a:srgbClr val="FF8300"/>
    <a:srgbClr val="00FF2D"/>
    <a:srgbClr val="A921FF"/>
    <a:srgbClr val="FFB48E"/>
    <a:srgbClr val="FEFCDC"/>
    <a:srgbClr val="D0FFCA"/>
    <a:srgbClr val="00DFF7"/>
    <a:srgbClr val="FFC6FF"/>
    <a:srgbClr val="FC6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3"/>
    <p:restoredTop sz="94715"/>
  </p:normalViewPr>
  <p:slideViewPr>
    <p:cSldViewPr snapToGrid="0">
      <p:cViewPr>
        <p:scale>
          <a:sx n="89" d="100"/>
          <a:sy n="89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55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obly.fi/tyopaikat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67.png"/><Relationship Id="rId4" Type="http://schemas.microsoft.com/office/2007/relationships/hdphoto" Target="../media/hdphoto16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chrome.com/docs/devtools/open" TargetMode="External"/><Relationship Id="rId4" Type="http://schemas.openxmlformats.org/officeDocument/2006/relationships/hyperlink" Target="https://www.w3schools.com/html/default.asp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hrome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wnload/win" TargetMode="External"/><Relationship Id="rId5" Type="http://schemas.openxmlformats.org/officeDocument/2006/relationships/hyperlink" Target="https://iterm2.com/" TargetMode="External"/><Relationship Id="rId4" Type="http://schemas.openxmlformats.org/officeDocument/2006/relationships/hyperlink" Target="https://nodejs.org/e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61" y="3099405"/>
            <a:ext cx="2185889" cy="21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67" y="2964522"/>
            <a:ext cx="1644955" cy="23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636" y="3263805"/>
            <a:ext cx="2021489" cy="20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ow to Code a Basic Webpage Using HTML - Henry Egloff">
            <a:extLst>
              <a:ext uri="{FF2B5EF4-FFF2-40B4-BE49-F238E27FC236}">
                <a16:creationId xmlns:a16="http://schemas.microsoft.com/office/drawing/2014/main" id="{4E0DCD6D-2FFD-210D-BA24-6FCB865B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4842AD-B5E5-A63D-743C-7E7A968DE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ntroduction to CSS for the Arduino Web Server">
            <a:extLst>
              <a:ext uri="{FF2B5EF4-FFF2-40B4-BE49-F238E27FC236}">
                <a16:creationId xmlns:a16="http://schemas.microsoft.com/office/drawing/2014/main" id="{37F4D284-5DE3-A1E9-6299-3BAF7B48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7225" cy="69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5CF1F-6E1E-0AB0-0E15-09EE1C8D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n someone explain this piece of Javascript code? - Stack Overflow">
            <a:extLst>
              <a:ext uri="{FF2B5EF4-FFF2-40B4-BE49-F238E27FC236}">
                <a16:creationId xmlns:a16="http://schemas.microsoft.com/office/drawing/2014/main" id="{5AE7D363-008D-5BE5-6432-A27DF688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7175"/>
            <a:ext cx="12192000" cy="784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0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Laajalti standardi isoissa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-projekteissa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 perusteet ovat hallussa, koska kaikki isommat projektit työelämässä käyttävät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8" y="4635501"/>
            <a:ext cx="1685924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86413" y="194876"/>
            <a:ext cx="7019167" cy="5510995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9396D1-B9C8-5E1A-1E3E-3170179C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palveluiden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Käyttäjätilit, tietokannat, mikropalvelut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074" name="Picture 2" descr="The frontend, backend and database of a web-based application. | Download  Scientific Diagram">
            <a:extLst>
              <a:ext uri="{FF2B5EF4-FFF2-40B4-BE49-F238E27FC236}">
                <a16:creationId xmlns:a16="http://schemas.microsoft.com/office/drawing/2014/main" id="{F469A14A-E91A-1C23-6AA0-8A04E73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3614738"/>
            <a:ext cx="6119812" cy="31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What Is a JSON File? And What Role Does It Play in eDiscovery?">
            <a:extLst>
              <a:ext uri="{FF2B5EF4-FFF2-40B4-BE49-F238E27FC236}">
                <a16:creationId xmlns:a16="http://schemas.microsoft.com/office/drawing/2014/main" id="{47455C19-A19C-87D9-A1D9-0CAF5F7F6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18" y="3112133"/>
            <a:ext cx="3471863" cy="37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t - API endpoint for a single item -- POST vs PUT - Stack Overflow">
            <a:extLst>
              <a:ext uri="{FF2B5EF4-FFF2-40B4-BE49-F238E27FC236}">
                <a16:creationId xmlns:a16="http://schemas.microsoft.com/office/drawing/2014/main" id="{488E02B4-118A-EF09-586F-D3BB673CF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99" y="2506661"/>
            <a:ext cx="5098408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Sähköposti</a:t>
            </a:r>
          </a:p>
          <a:p>
            <a:r>
              <a:rPr lang="fi-FI" dirty="0" err="1"/>
              <a:t>Jira</a:t>
            </a:r>
            <a:r>
              <a:rPr lang="fi-FI" dirty="0"/>
              <a:t> – organisaatiotyökalu</a:t>
            </a:r>
            <a:endParaRPr lang="en-FI" dirty="0"/>
          </a:p>
          <a:p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78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92EFC-7B7C-8B12-24AF-2979E1281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599" y="3995855"/>
            <a:ext cx="3886201" cy="25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71" y="1391599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 voi käyttää esim.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/>
              <a:t>https://desktop.github.com/</a:t>
            </a:r>
          </a:p>
          <a:p>
            <a:pPr marL="0" indent="0">
              <a:buNone/>
            </a:pP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BC165-7F7D-C2AC-3437-622377E8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92" y="4133590"/>
            <a:ext cx="4204408" cy="2389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BAB28-DDC0-B319-5735-AB7B67EB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5266235"/>
            <a:ext cx="14351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5E8CCD-168B-DC5E-5C16-A79FC05D2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12" y="4070788"/>
            <a:ext cx="4852108" cy="23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B206A-E940-4FB8-9280-93525844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3204776"/>
            <a:ext cx="2400299" cy="34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CSS, JavaScript (TypeScript alun jälkeen)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4" y="4639432"/>
            <a:ext cx="7772400" cy="1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-US/)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fitech.io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/fi/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teamtreehouse.com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/subject/web-development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www.coursera.org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courses?query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=web%20development</a:t>
            </a: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4514928"/>
            <a:ext cx="2252662" cy="1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376361"/>
            <a:ext cx="6211065" cy="5238626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5234" y="376361"/>
            <a:ext cx="5945994" cy="5238626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905801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953" y="157672"/>
            <a:ext cx="7955572" cy="5593504"/>
          </a:xfrm>
          <a:prstGeom prst="rect">
            <a:avLst/>
          </a:prstGeom>
          <a:ln w="38100">
            <a:solidFill>
              <a:schemeClr val="tx1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FF32F5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45" y="5934018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://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pagespeed.web.dev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303006" y="4604836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99921" y="1925470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500345" y="275527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53775" y="199086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52350" y="5053699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220946" y="560584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231919" y="435133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105114" y="130395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61124" y="2461379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821236" y="61552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71341" y="3837411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79289" y="3711095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72713" y="277382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iteraatio-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kommunikaatio, sekä avun pyytäminen!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140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48" y="488198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08.00 – Avaa tietokone ja lue sähköpostit ja uudet viestit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09.00 – Tiimin Daily-palaveri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09.30 – 11.00 Nopea Huddle työkaverin kanssa tekeillä olevasta featuresta, asian koodaamista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11.00-12.00 Lounastauko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12.00 – 13.00 Lisää koodailua, viestittelyä Designerin kanssa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13.00 – 15.00 Refinement Meeting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15.00- 16.00 Päivän viimeiset koodailut, asioiden laittaminen valmiiksi huomista varten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20" y="194876"/>
            <a:ext cx="7794557" cy="5510995"/>
          </a:xfrm>
          <a:prstGeom prst="rect">
            <a:avLst/>
          </a:prstGeom>
          <a:ln w="38100">
            <a:solidFill>
              <a:schemeClr val="tx1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digitaalinen huumorijulkaisu tekoälyllä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GitHub -tili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asiallinen nimi, joita voit käyttää koko tulevan urasi ajan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Vaikka työnantajasi vaihtuisi, profiilisi pysyy sinulla ja kehittyy eteenpäin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Alat rakentamaan omaa portfoliotasi 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https://www.linkedin.com/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yrityksen sopiva kontaktihenkilö, kirjoita kohtelias viesti (tai soita!)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odota yksittäisen sertifikaatin tuovan sinulle maagisesti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etylyöntiasemaa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työhaastettelussa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FFE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847C4-6737-312D-1555-EC63C4C88B84}"/>
              </a:ext>
            </a:extLst>
          </p:cNvPr>
          <p:cNvSpPr txBox="1"/>
          <p:nvPr/>
        </p:nvSpPr>
        <p:spPr>
          <a:xfrm>
            <a:off x="838200" y="1690688"/>
            <a:ext cx="1034551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 Käsitteet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1.1 Frontend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1.2 Backend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1.3 Full Stack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1.4 Rajapinnat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 Koodaaminen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2.1 Työkalut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2.2 Mistä hakea apua?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 Työelämä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3.1 Työ käytännössä</a:t>
            </a:r>
          </a:p>
          <a:p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	3.2 Työnhakuun vinkkejä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liioitteluun, 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</p:txBody>
      </p:sp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Github –profiili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LinkedIn-profiili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32E80-2CD9-3D62-899B-D1D7D18A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03971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  <a:p>
            <a:r>
              <a:rPr lang="en-FI" dirty="0"/>
              <a:t>Slack</a:t>
            </a:r>
          </a:p>
          <a:p>
            <a:r>
              <a:rPr lang="en-FI" dirty="0"/>
              <a:t>Stakeholder</a:t>
            </a:r>
          </a:p>
          <a:p>
            <a:r>
              <a:rPr lang="en-FI" dirty="0"/>
              <a:t>Agile Development – Ketterä Kehitys, moderni tapa tehdä koodia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A855A-4BBB-24D2-671E-E487B58C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4530579"/>
            <a:ext cx="2327421" cy="23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>
                <a:hlinkClick r:id="rId4"/>
              </a:rPr>
              <a:t>https://www.w3schools.com/html/default.asp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agilemanifesto.org</a:t>
            </a:r>
            <a:r>
              <a:rPr lang="en-GB" dirty="0"/>
              <a:t>/</a:t>
            </a:r>
          </a:p>
          <a:p>
            <a:r>
              <a:rPr lang="en-GB" dirty="0"/>
              <a:t>Chrome Developer Tool Images </a:t>
            </a:r>
            <a:r>
              <a:rPr lang="en-GB" dirty="0">
                <a:hlinkClick r:id="rId5"/>
              </a:rPr>
              <a:t>https://developer.chrome.com/docs/devtools/open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desktop.github.com</a:t>
            </a:r>
            <a:r>
              <a:rPr lang="en-GB" dirty="0"/>
              <a:t>/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VSCode (</a:t>
            </a:r>
            <a:r>
              <a:rPr lang="en-GB" dirty="0">
                <a:hlinkClick r:id="rId2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3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4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5"/>
              </a:rPr>
              <a:t>https://iterm2.com/</a:t>
            </a:r>
            <a:r>
              <a:rPr lang="en-GB" dirty="0"/>
              <a:t>)</a:t>
            </a:r>
          </a:p>
          <a:p>
            <a:r>
              <a:rPr lang="en-FI" dirty="0"/>
              <a:t>Git versionhallinta (windowsille </a:t>
            </a:r>
            <a:r>
              <a:rPr lang="en-GB" dirty="0">
                <a:hlinkClick r:id="rId6"/>
              </a:rPr>
              <a:t>https://git-scm.com/download/win</a:t>
            </a:r>
            <a:r>
              <a:rPr lang="en-FI" dirty="0"/>
              <a:t>)</a:t>
            </a:r>
          </a:p>
          <a:p>
            <a:r>
              <a:rPr lang="en-FI" dirty="0"/>
              <a:t>HomeBrew, pakettienhallinta softa Macille (</a:t>
            </a:r>
            <a:r>
              <a:rPr lang="en-GB" dirty="0"/>
              <a:t>https://</a:t>
            </a:r>
            <a:r>
              <a:rPr lang="en-GB" dirty="0" err="1"/>
              <a:t>brew.sh</a:t>
            </a:r>
            <a:r>
              <a:rPr lang="en-GB" dirty="0"/>
              <a:t>/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71" y="5609432"/>
            <a:ext cx="36576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4" y="2850990"/>
            <a:ext cx="4936954" cy="3460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2175B9-F07B-E757-CBC4-59131C0C6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37044"/>
            <a:ext cx="3886200" cy="21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13804</TotalTime>
  <Words>1744</Words>
  <Application>Microsoft Macintosh PowerPoint</Application>
  <PresentationFormat>Widescreen</PresentationFormat>
  <Paragraphs>275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Aloitetaan!</vt:lpstr>
      <vt:lpstr>Mistä on siis kyse?</vt:lpstr>
      <vt:lpstr>Mitä on Frontend?</vt:lpstr>
      <vt:lpstr>Frontendin mahdollistaa</vt:lpstr>
      <vt:lpstr>PowerPoint Presentation</vt:lpstr>
      <vt:lpstr>PowerPoint Presentation</vt:lpstr>
      <vt:lpstr>PowerPoint Presentation</vt:lpstr>
      <vt:lpstr>TypeScript</vt:lpstr>
      <vt:lpstr>PowerPoint Presentation</vt:lpstr>
      <vt:lpstr>Backend?</vt:lpstr>
      <vt:lpstr>Full Stack?</vt:lpstr>
      <vt:lpstr>Rajapinnat (API)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GIT-versionhallinta</vt:lpstr>
      <vt:lpstr>Aloita omalla projektilla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Tiivistelmä</vt:lpstr>
      <vt:lpstr>Tiivistelmä I</vt:lpstr>
      <vt:lpstr>Tiivistelmä II</vt:lpstr>
      <vt:lpstr>KIITOS!</vt:lpstr>
      <vt:lpstr>Kysymyksiä?</vt:lpstr>
      <vt:lpstr>Sanasto</vt:lpstr>
      <vt:lpstr>Lähteet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55</cp:revision>
  <dcterms:created xsi:type="dcterms:W3CDTF">2023-12-27T10:00:06Z</dcterms:created>
  <dcterms:modified xsi:type="dcterms:W3CDTF">2024-02-07T14:18:17Z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